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77" r:id="rId7"/>
    <p:sldId id="261" r:id="rId8"/>
    <p:sldId id="262" r:id="rId9"/>
    <p:sldId id="263" r:id="rId10"/>
    <p:sldId id="264" r:id="rId11"/>
    <p:sldId id="265" r:id="rId12"/>
    <p:sldId id="266" r:id="rId13"/>
    <p:sldId id="267" r:id="rId14"/>
    <p:sldId id="268" r:id="rId15"/>
    <p:sldId id="269" r:id="rId16"/>
    <p:sldId id="270" r:id="rId17"/>
    <p:sldId id="272" r:id="rId18"/>
    <p:sldId id="271" r:id="rId19"/>
    <p:sldId id="273" r:id="rId20"/>
    <p:sldId id="274" r:id="rId21"/>
    <p:sldId id="275" r:id="rId22"/>
    <p:sldId id="276"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14" y="-28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12"/>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9"/>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10"/>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smtClean="0"/>
              <a:t>Click to edit Master title style</a:t>
            </a:r>
            <a:endParaRPr lang="en-US"/>
          </a:p>
        </p:txBody>
      </p:sp>
      <p:sp>
        <p:nvSpPr>
          <p:cNvPr id="11" name="Date Placeholder 27"/>
          <p:cNvSpPr>
            <a:spLocks noGrp="1"/>
          </p:cNvSpPr>
          <p:nvPr>
            <p:ph type="dt" sz="half" idx="10"/>
          </p:nvPr>
        </p:nvSpPr>
        <p:spPr/>
        <p:txBody>
          <a:bodyPr/>
          <a:lstStyle>
            <a:lvl1pPr>
              <a:defRPr/>
            </a:lvl1pPr>
          </a:lstStyle>
          <a:p>
            <a:pPr>
              <a:defRPr/>
            </a:pPr>
            <a:fld id="{668F1FDC-1BE6-486D-AB1F-31C1BB45BEF3}" type="datetimeFigureOut">
              <a:rPr lang="en-US"/>
              <a:pPr>
                <a:defRPr/>
              </a:pPr>
              <a:t>8/19/2010</a:t>
            </a:fld>
            <a:endParaRPr lang="en-US"/>
          </a:p>
        </p:txBody>
      </p:sp>
      <p:sp>
        <p:nvSpPr>
          <p:cNvPr id="12" name="Footer Placeholder 16"/>
          <p:cNvSpPr>
            <a:spLocks noGrp="1"/>
          </p:cNvSpPr>
          <p:nvPr>
            <p:ph type="ftr" sz="quarter" idx="11"/>
          </p:nvPr>
        </p:nvSpPr>
        <p:spPr/>
        <p:txBody>
          <a:bodyPr/>
          <a:lstStyle>
            <a:lvl1pPr>
              <a:defRPr/>
            </a:lvl1pPr>
          </a:lstStyle>
          <a:p>
            <a:pPr>
              <a:defRPr/>
            </a:pPr>
            <a:endParaRPr lang="en-US"/>
          </a:p>
        </p:txBody>
      </p:sp>
      <p:sp>
        <p:nvSpPr>
          <p:cNvPr id="13" name="Slide Number Placeholder 28"/>
          <p:cNvSpPr>
            <a:spLocks noGrp="1"/>
          </p:cNvSpPr>
          <p:nvPr>
            <p:ph type="sldNum" sz="quarter" idx="12"/>
          </p:nvPr>
        </p:nvSpPr>
        <p:spPr/>
        <p:txBody>
          <a:bodyPr/>
          <a:lstStyle>
            <a:lvl1pPr>
              <a:defRPr sz="1400" smtClean="0">
                <a:solidFill>
                  <a:srgbClr val="FFFFFF"/>
                </a:solidFill>
              </a:defRPr>
            </a:lvl1pPr>
          </a:lstStyle>
          <a:p>
            <a:pPr>
              <a:defRPr/>
            </a:pPr>
            <a:fld id="{ECCB20A4-80ED-4C61-BDAA-979CF7A0626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E35D753-82C3-4689-A72E-71EC35E2395A}" type="datetimeFigureOut">
              <a:rPr lang="en-US"/>
              <a:pPr>
                <a:defRPr/>
              </a:pPr>
              <a:t>8/19/2010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A2A958B-B4DE-40E4-8A12-8CC1DFC4796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F01C1F2-CEE4-4F20-B3F5-93DAE743A2B9}" type="datetimeFigureOut">
              <a:rPr lang="en-US"/>
              <a:pPr>
                <a:defRPr/>
              </a:pPr>
              <a:t>8/19/2010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978D79C-1598-4BF0-8CAD-C42DC5BF908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914400" y="1447800"/>
            <a:ext cx="77724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B8F6822-810E-4E4B-A098-86EDFBF6DFBA}" type="datetimeFigureOut">
              <a:rPr lang="en-US"/>
              <a:pPr>
                <a:defRPr/>
              </a:pPr>
              <a:t>8/19/2010</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76E776B-C978-4517-97AE-B50F0F1B457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5"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6"/>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7"/>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8"/>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9" name="Date Placeholder 3"/>
          <p:cNvSpPr>
            <a:spLocks noGrp="1"/>
          </p:cNvSpPr>
          <p:nvPr>
            <p:ph type="dt" sz="half" idx="10"/>
          </p:nvPr>
        </p:nvSpPr>
        <p:spPr/>
        <p:txBody>
          <a:bodyPr/>
          <a:lstStyle>
            <a:lvl1pPr>
              <a:defRPr/>
            </a:lvl1pPr>
          </a:lstStyle>
          <a:p>
            <a:pPr>
              <a:defRPr/>
            </a:pPr>
            <a:fld id="{9F4DCC9E-7BDE-464F-A62F-F84B36B50A7C}" type="datetimeFigureOut">
              <a:rPr lang="en-US"/>
              <a:pPr>
                <a:defRPr/>
              </a:pPr>
              <a:t>8/19/2010</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a:defRPr/>
            </a:lvl1pPr>
          </a:lstStyle>
          <a:p>
            <a:pPr>
              <a:defRPr/>
            </a:pPr>
            <a:fld id="{D9934277-96A6-45CC-A4F2-E1A744BC4F2C}"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91440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933950" y="1447800"/>
            <a:ext cx="374904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95753B7-5ACA-4974-A39C-5B94C491FE7E}" type="datetimeFigureOut">
              <a:rPr lang="en-US"/>
              <a:pPr>
                <a:defRPr/>
              </a:pPr>
              <a:t>8/19/2010</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7DB36DD-29B3-4AC2-B08E-9CE495756A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4"/>
          </p:nvPr>
        </p:nvSpPr>
        <p:spPr>
          <a:xfrm>
            <a:off x="4953000" y="2247900"/>
            <a:ext cx="37338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4C8CF6D5-F78D-4552-9FB8-08094A9B1473}" type="datetimeFigureOut">
              <a:rPr lang="en-US"/>
              <a:pPr>
                <a:defRPr/>
              </a:pPr>
              <a:t>8/19/2010</a:t>
            </a:fld>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6101BCF-D61A-4788-8DD8-78C2510C92E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BDAD4CBA-63A8-4DA6-A555-DDA59D757B1C}" type="datetimeFigureOut">
              <a:rPr lang="en-US"/>
              <a:pPr>
                <a:defRPr/>
              </a:pPr>
              <a:t>8/19/2010</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3378AD1-EC5A-44A7-B2E3-43AC67B14FF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54CB5570-9A63-4DD4-B684-377D99CEF31A}" type="datetimeFigureOut">
              <a:rPr lang="en-US"/>
              <a:pPr>
                <a:defRPr/>
              </a:pPr>
              <a:t>8/19/2010</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F2339E7-F0C1-440C-9909-C3808DCF04F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6" name="Rounded Rectangle 8"/>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smtClean="0"/>
              <a:t>Click to edit Master title style</a:t>
            </a:r>
            <a:endParaRPr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4"/>
          <p:cNvSpPr>
            <a:spLocks noGrp="1"/>
          </p:cNvSpPr>
          <p:nvPr>
            <p:ph type="dt" sz="half" idx="10"/>
          </p:nvPr>
        </p:nvSpPr>
        <p:spPr/>
        <p:txBody>
          <a:bodyPr/>
          <a:lstStyle>
            <a:lvl1pPr>
              <a:defRPr/>
            </a:lvl1pPr>
          </a:lstStyle>
          <a:p>
            <a:pPr>
              <a:defRPr/>
            </a:pPr>
            <a:fld id="{D60733E7-7E5B-4B36-BAB1-8AC6EFDB62CD}" type="datetimeFigureOut">
              <a:rPr lang="en-US"/>
              <a:pPr>
                <a:defRPr/>
              </a:pPr>
              <a:t>8/19/2010</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47F2ACBD-FDD1-4D8C-A077-3F13BDC01B7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10"/>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1"/>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2"/>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8" name="Date Placeholder 4"/>
          <p:cNvSpPr>
            <a:spLocks noGrp="1"/>
          </p:cNvSpPr>
          <p:nvPr>
            <p:ph type="dt" sz="half" idx="10"/>
          </p:nvPr>
        </p:nvSpPr>
        <p:spPr/>
        <p:txBody>
          <a:bodyPr/>
          <a:lstStyle>
            <a:lvl1pPr>
              <a:defRPr/>
            </a:lvl1pPr>
          </a:lstStyle>
          <a:p>
            <a:pPr>
              <a:defRPr/>
            </a:pPr>
            <a:fld id="{31C5013A-174B-46CF-B59E-EC77B83D96CA}" type="datetimeFigureOut">
              <a:rPr lang="en-US"/>
              <a:pPr>
                <a:defRPr/>
              </a:pPr>
              <a:t>8/19/2010</a:t>
            </a:fld>
            <a:endParaRPr lang="en-US"/>
          </a:p>
        </p:txBody>
      </p:sp>
      <p:sp>
        <p:nvSpPr>
          <p:cNvPr id="9" name="Footer Placeholder 5"/>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a:defRPr/>
            </a:lvl1pPr>
          </a:lstStyle>
          <a:p>
            <a:pPr>
              <a:defRPr/>
            </a:pPr>
            <a:fld id="{BBE240FA-8AF2-48B9-9AB8-C7D2D5AB92B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8" name="Title Placeholder 21"/>
          <p:cNvSpPr>
            <a:spLocks noGrp="1"/>
          </p:cNvSpPr>
          <p:nvPr>
            <p:ph type="title"/>
          </p:nvPr>
        </p:nvSpPr>
        <p:spPr bwMode="auto">
          <a:xfrm>
            <a:off x="914400" y="274638"/>
            <a:ext cx="7772400" cy="1143000"/>
          </a:xfrm>
          <a:prstGeom prst="rect">
            <a:avLst/>
          </a:prstGeom>
          <a:noFill/>
          <a:ln w="9525">
            <a:noFill/>
            <a:miter lim="800000"/>
            <a:headEnd/>
            <a:tailEnd/>
          </a:ln>
        </p:spPr>
        <p:txBody>
          <a:bodyPr vert="horz" wrap="square" lIns="91440" tIns="45720" rIns="91440" bIns="91440" numCol="1" anchor="b" anchorCtr="0" compatLnSpc="1">
            <a:prstTxWarp prst="textNoShape">
              <a:avLst/>
            </a:prstTxWarp>
          </a:bodyPr>
          <a:lstStyle/>
          <a:p>
            <a:pPr lvl="0"/>
            <a:r>
              <a:rPr lang="en-US" smtClean="0"/>
              <a:t>Click to edit Master title style</a:t>
            </a:r>
          </a:p>
        </p:txBody>
      </p:sp>
      <p:sp>
        <p:nvSpPr>
          <p:cNvPr id="1029" name="Text Placeholder 12"/>
          <p:cNvSpPr>
            <a:spLocks noGrp="1"/>
          </p:cNvSpPr>
          <p:nvPr>
            <p:ph type="body" idx="1"/>
          </p:nvPr>
        </p:nvSpPr>
        <p:spPr bwMode="auto">
          <a:xfrm>
            <a:off x="914400" y="144780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smtClean="0">
                <a:solidFill>
                  <a:schemeClr val="tx2"/>
                </a:solidFill>
                <a:latin typeface="+mn-lt"/>
              </a:defRPr>
            </a:lvl1pPr>
          </a:lstStyle>
          <a:p>
            <a:pPr>
              <a:defRPr/>
            </a:pPr>
            <a:fld id="{F29583CB-E58E-4500-A432-820FA0E0A2DB}" type="datetimeFigureOut">
              <a:rPr lang="en-US"/>
              <a:pPr>
                <a:defRPr/>
              </a:pPr>
              <a:t>8/19/2010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smtClean="0">
                <a:solidFill>
                  <a:srgbClr val="FFFFFF"/>
                </a:solidFill>
                <a:latin typeface="+mj-lt"/>
                <a:ea typeface="+mj-ea"/>
                <a:cs typeface="+mj-cs"/>
              </a:defRPr>
            </a:lvl1pPr>
          </a:lstStyle>
          <a:p>
            <a:pPr>
              <a:defRPr/>
            </a:pPr>
            <a:fld id="{59ECC7EC-B535-4C0D-AC28-BBBA47B63BB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77" r:id="rId2"/>
    <p:sldLayoutId id="2147483685" r:id="rId3"/>
    <p:sldLayoutId id="2147483678" r:id="rId4"/>
    <p:sldLayoutId id="2147483679" r:id="rId5"/>
    <p:sldLayoutId id="2147483680" r:id="rId6"/>
    <p:sldLayoutId id="2147483681" r:id="rId7"/>
    <p:sldLayoutId id="2147483686" r:id="rId8"/>
    <p:sldLayoutId id="2147483687" r:id="rId9"/>
    <p:sldLayoutId id="2147483682" r:id="rId10"/>
    <p:sldLayoutId id="2147483683" r:id="rId11"/>
  </p:sldLayoutIdLst>
  <p:txStyles>
    <p:titleStyle>
      <a:lvl1pPr algn="l" rtl="0" fontAlgn="base">
        <a:spcBef>
          <a:spcPct val="0"/>
        </a:spcBef>
        <a:spcAft>
          <a:spcPct val="0"/>
        </a:spcAft>
        <a:defRPr sz="4000" kern="1200">
          <a:solidFill>
            <a:schemeClr val="tx2"/>
          </a:solidFill>
          <a:latin typeface="+mj-lt"/>
          <a:ea typeface="+mj-ea"/>
          <a:cs typeface="+mj-cs"/>
        </a:defRPr>
      </a:lvl1pPr>
      <a:lvl2pPr algn="l" rtl="0" fontAlgn="base">
        <a:spcBef>
          <a:spcPct val="0"/>
        </a:spcBef>
        <a:spcAft>
          <a:spcPct val="0"/>
        </a:spcAft>
        <a:defRPr sz="4000">
          <a:solidFill>
            <a:schemeClr val="tx2"/>
          </a:solidFill>
          <a:latin typeface="Franklin Gothic Book" pitchFamily="34" charset="0"/>
        </a:defRPr>
      </a:lvl2pPr>
      <a:lvl3pPr algn="l" rtl="0" fontAlgn="base">
        <a:spcBef>
          <a:spcPct val="0"/>
        </a:spcBef>
        <a:spcAft>
          <a:spcPct val="0"/>
        </a:spcAft>
        <a:defRPr sz="4000">
          <a:solidFill>
            <a:schemeClr val="tx2"/>
          </a:solidFill>
          <a:latin typeface="Franklin Gothic Book" pitchFamily="34" charset="0"/>
        </a:defRPr>
      </a:lvl3pPr>
      <a:lvl4pPr algn="l" rtl="0" fontAlgn="base">
        <a:spcBef>
          <a:spcPct val="0"/>
        </a:spcBef>
        <a:spcAft>
          <a:spcPct val="0"/>
        </a:spcAft>
        <a:defRPr sz="4000">
          <a:solidFill>
            <a:schemeClr val="tx2"/>
          </a:solidFill>
          <a:latin typeface="Franklin Gothic Book" pitchFamily="34" charset="0"/>
        </a:defRPr>
      </a:lvl4pPr>
      <a:lvl5pPr algn="l" rtl="0" fontAlgn="base">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fontAlgn="base">
        <a:spcBef>
          <a:spcPts val="575"/>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1pPr>
      <a:lvl2pPr marL="547688" indent="-228600" algn="l" rtl="0" fontAlgn="base">
        <a:spcBef>
          <a:spcPts val="375"/>
        </a:spcBef>
        <a:spcAft>
          <a:spcPct val="0"/>
        </a:spcAft>
        <a:buClr>
          <a:schemeClr val="accent2"/>
        </a:buClr>
        <a:buSzPct val="85000"/>
        <a:buFont typeface="Wingdings 2" pitchFamily="18" charset="2"/>
        <a:buChar char=""/>
        <a:defRPr sz="2400" kern="1200">
          <a:solidFill>
            <a:schemeClr val="tx1"/>
          </a:solidFill>
          <a:latin typeface="+mn-lt"/>
          <a:ea typeface="+mn-ea"/>
          <a:cs typeface="+mn-cs"/>
        </a:defRPr>
      </a:lvl2pPr>
      <a:lvl3pPr marL="822325" indent="-228600" algn="l" rtl="0" fontAlgn="base">
        <a:spcBef>
          <a:spcPts val="375"/>
        </a:spcBef>
        <a:spcAft>
          <a:spcPct val="0"/>
        </a:spcAft>
        <a:buClr>
          <a:srgbClr val="E6B1AB"/>
        </a:buClr>
        <a:buSzPct val="85000"/>
        <a:buFont typeface="Wingdings 2" pitchFamily="18" charset="2"/>
        <a:buChar char=""/>
        <a:defRPr sz="2000" kern="1200">
          <a:solidFill>
            <a:schemeClr val="tx1"/>
          </a:solidFill>
          <a:latin typeface="+mn-lt"/>
          <a:ea typeface="+mn-ea"/>
          <a:cs typeface="+mn-cs"/>
        </a:defRPr>
      </a:lvl3pPr>
      <a:lvl4pPr marL="1096963" indent="-228600" algn="l" rtl="0" fontAlgn="base">
        <a:spcBef>
          <a:spcPts val="375"/>
        </a:spcBef>
        <a:spcAft>
          <a:spcPct val="0"/>
        </a:spcAft>
        <a:buClr>
          <a:srgbClr val="A28E6A"/>
        </a:buClr>
        <a:buSzPct val="80000"/>
        <a:buFont typeface="Wingdings 2" pitchFamily="18" charset="2"/>
        <a:buChar char=""/>
        <a:defRPr sz="2000" kern="1200">
          <a:solidFill>
            <a:schemeClr val="tx1"/>
          </a:solidFill>
          <a:latin typeface="+mn-lt"/>
          <a:ea typeface="+mn-ea"/>
          <a:cs typeface="+mn-cs"/>
        </a:defRPr>
      </a:lvl4pPr>
      <a:lvl5pPr marL="1371600" indent="-228600" algn="l" rtl="0" fontAlgn="base">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ubtitle 2"/>
          <p:cNvSpPr>
            <a:spLocks noGrp="1"/>
          </p:cNvSpPr>
          <p:nvPr>
            <p:ph type="subTitle" idx="1"/>
          </p:nvPr>
        </p:nvSpPr>
        <p:spPr/>
        <p:txBody>
          <a:bodyPr/>
          <a:lstStyle/>
          <a:p>
            <a:r>
              <a:rPr lang="en-US" smtClean="0"/>
              <a:t>Ag Science 1</a:t>
            </a:r>
          </a:p>
        </p:txBody>
      </p:sp>
      <p:sp>
        <p:nvSpPr>
          <p:cNvPr id="13314" name="Title 1"/>
          <p:cNvSpPr>
            <a:spLocks noGrp="1"/>
          </p:cNvSpPr>
          <p:nvPr>
            <p:ph type="ctrTitle"/>
          </p:nvPr>
        </p:nvSpPr>
        <p:spPr>
          <a:xfrm>
            <a:off x="457200" y="1506538"/>
            <a:ext cx="8229600" cy="1470025"/>
          </a:xfrm>
        </p:spPr>
        <p:txBody>
          <a:bodyPr/>
          <a:lstStyle/>
          <a:p>
            <a:r>
              <a:rPr smtClean="0"/>
              <a:t>Understanding the Importance of Agriculture to Society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Agriculture Products used to Provide Food</a:t>
            </a:r>
            <a:endParaRPr lang="en-US" dirty="0"/>
          </a:p>
        </p:txBody>
      </p:sp>
      <p:sp>
        <p:nvSpPr>
          <p:cNvPr id="21506" name="Content Placeholder 2"/>
          <p:cNvSpPr>
            <a:spLocks noGrp="1"/>
          </p:cNvSpPr>
          <p:nvPr>
            <p:ph sz="quarter" idx="1"/>
          </p:nvPr>
        </p:nvSpPr>
        <p:spPr>
          <a:xfrm>
            <a:off x="914400" y="1447800"/>
            <a:ext cx="3749675" cy="4572000"/>
          </a:xfrm>
        </p:spPr>
        <p:txBody>
          <a:bodyPr/>
          <a:lstStyle/>
          <a:p>
            <a:r>
              <a:rPr lang="en-US" sz="4000" smtClean="0"/>
              <a:t>Grain</a:t>
            </a:r>
          </a:p>
          <a:p>
            <a:r>
              <a:rPr lang="en-US" sz="4000" smtClean="0"/>
              <a:t>Fruit</a:t>
            </a:r>
          </a:p>
          <a:p>
            <a:r>
              <a:rPr lang="en-US" sz="4000" smtClean="0"/>
              <a:t>Vegetables</a:t>
            </a:r>
          </a:p>
          <a:p>
            <a:r>
              <a:rPr lang="en-US" sz="4000" smtClean="0"/>
              <a:t>Milk </a:t>
            </a:r>
          </a:p>
          <a:p>
            <a:r>
              <a:rPr lang="en-US" sz="4000" smtClean="0"/>
              <a:t>Meat</a:t>
            </a:r>
          </a:p>
          <a:p>
            <a:r>
              <a:rPr lang="en-US" sz="4000" smtClean="0"/>
              <a:t>Nuts</a:t>
            </a:r>
          </a:p>
        </p:txBody>
      </p:sp>
      <p:pic>
        <p:nvPicPr>
          <p:cNvPr id="21507" name="Picture 2" descr="http://www.amidonwholesalemeat.com/images/angus-beef-chart.jpg"/>
          <p:cNvPicPr>
            <a:picLocks noChangeAspect="1" noChangeArrowheads="1"/>
          </p:cNvPicPr>
          <p:nvPr/>
        </p:nvPicPr>
        <p:blipFill>
          <a:blip r:embed="rId2"/>
          <a:srcRect/>
          <a:stretch>
            <a:fillRect/>
          </a:stretch>
        </p:blipFill>
        <p:spPr bwMode="auto">
          <a:xfrm>
            <a:off x="4648200" y="3560763"/>
            <a:ext cx="4016375" cy="2749550"/>
          </a:xfrm>
          <a:prstGeom prst="rect">
            <a:avLst/>
          </a:prstGeom>
          <a:noFill/>
          <a:ln w="9525">
            <a:noFill/>
            <a:miter lim="800000"/>
            <a:headEnd/>
            <a:tailEnd/>
          </a:ln>
        </p:spPr>
      </p:pic>
      <p:pic>
        <p:nvPicPr>
          <p:cNvPr id="21508" name="Picture 4" descr="http://www.fotobank.ru/img/SF15-5947.jpg?size=l"/>
          <p:cNvPicPr>
            <a:picLocks noChangeAspect="1" noChangeArrowheads="1"/>
          </p:cNvPicPr>
          <p:nvPr/>
        </p:nvPicPr>
        <p:blipFill>
          <a:blip r:embed="rId3"/>
          <a:srcRect/>
          <a:stretch>
            <a:fillRect/>
          </a:stretch>
        </p:blipFill>
        <p:spPr bwMode="auto">
          <a:xfrm>
            <a:off x="5715000" y="914400"/>
            <a:ext cx="1739900" cy="2427288"/>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4"/>
          <p:cNvSpPr>
            <a:spLocks noGrp="1"/>
          </p:cNvSpPr>
          <p:nvPr>
            <p:ph type="title"/>
          </p:nvPr>
        </p:nvSpPr>
        <p:spPr/>
        <p:txBody>
          <a:bodyPr/>
          <a:lstStyle/>
          <a:p>
            <a:r>
              <a:rPr lang="en-US" smtClean="0"/>
              <a:t>Grains</a:t>
            </a:r>
          </a:p>
        </p:txBody>
      </p:sp>
      <p:sp>
        <p:nvSpPr>
          <p:cNvPr id="22530" name="Content Placeholder 5"/>
          <p:cNvSpPr>
            <a:spLocks noGrp="1"/>
          </p:cNvSpPr>
          <p:nvPr>
            <p:ph sz="quarter" idx="1"/>
          </p:nvPr>
        </p:nvSpPr>
        <p:spPr/>
        <p:txBody>
          <a:bodyPr/>
          <a:lstStyle/>
          <a:p>
            <a:r>
              <a:rPr lang="en-US" smtClean="0"/>
              <a:t>1. Grain crops are grown throughout the United States, with the greatest region of production in the Midwest.</a:t>
            </a:r>
          </a:p>
          <a:p>
            <a:r>
              <a:rPr lang="en-US" smtClean="0"/>
              <a:t>2. Grain crops are used for bread, pasta, rice, cereal, and many other food products.</a:t>
            </a:r>
          </a:p>
          <a:p>
            <a:r>
              <a:rPr lang="en-US" smtClean="0"/>
              <a:t>3. Wheat and rye are two important examples of grains.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US" smtClean="0"/>
              <a:t>Fruit</a:t>
            </a:r>
          </a:p>
        </p:txBody>
      </p:sp>
      <p:sp>
        <p:nvSpPr>
          <p:cNvPr id="23554" name="Content Placeholder 2"/>
          <p:cNvSpPr>
            <a:spLocks noGrp="1"/>
          </p:cNvSpPr>
          <p:nvPr>
            <p:ph sz="quarter" idx="1"/>
          </p:nvPr>
        </p:nvSpPr>
        <p:spPr/>
        <p:txBody>
          <a:bodyPr/>
          <a:lstStyle/>
          <a:p>
            <a:r>
              <a:rPr lang="en-US" smtClean="0"/>
              <a:t>1. Citrus is grown in California and Florida and imported from Mexico and South America.</a:t>
            </a:r>
          </a:p>
          <a:p>
            <a:r>
              <a:rPr lang="en-US" smtClean="0"/>
              <a:t>a. Citrus grown in the United States includes oranges, grapefruit, tangerines, tangelos, lemons, and limes.</a:t>
            </a:r>
          </a:p>
          <a:p>
            <a:r>
              <a:rPr lang="en-US" smtClean="0"/>
              <a:t>b. Most of the fruit crop is sold as fresh fruit, and the rest is processed for juices.</a:t>
            </a:r>
          </a:p>
          <a:p>
            <a:r>
              <a:rPr lang="en-US" smtClean="0"/>
              <a:t>2. Apples are grown in Washington, New York, Michigan, and California.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p:txBody>
          <a:bodyPr/>
          <a:lstStyle/>
          <a:p>
            <a:pPr fontAlgn="auto">
              <a:spcBef>
                <a:spcPts val="580"/>
              </a:spcBef>
              <a:spcAft>
                <a:spcPts val="0"/>
              </a:spcAft>
              <a:buFont typeface="Wingdings 2"/>
              <a:buNone/>
              <a:defRPr/>
            </a:pPr>
            <a:r>
              <a:rPr lang="en-US" dirty="0" smtClean="0"/>
              <a:t>Vegetables</a:t>
            </a:r>
            <a:endParaRPr lang="en-US" dirty="0"/>
          </a:p>
        </p:txBody>
      </p:sp>
      <p:sp>
        <p:nvSpPr>
          <p:cNvPr id="5" name="Text Placeholder 4"/>
          <p:cNvSpPr>
            <a:spLocks noGrp="1"/>
          </p:cNvSpPr>
          <p:nvPr>
            <p:ph type="body" sz="half" idx="3"/>
          </p:nvPr>
        </p:nvSpPr>
        <p:spPr/>
        <p:txBody>
          <a:bodyPr/>
          <a:lstStyle/>
          <a:p>
            <a:pPr fontAlgn="auto">
              <a:spcBef>
                <a:spcPts val="580"/>
              </a:spcBef>
              <a:spcAft>
                <a:spcPts val="0"/>
              </a:spcAft>
              <a:buFont typeface="Wingdings 2"/>
              <a:buNone/>
              <a:defRPr/>
            </a:pPr>
            <a:r>
              <a:rPr lang="en-US" dirty="0" smtClean="0"/>
              <a:t>Milk</a:t>
            </a:r>
            <a:endParaRPr lang="en-US" dirty="0"/>
          </a:p>
        </p:txBody>
      </p:sp>
      <p:sp>
        <p:nvSpPr>
          <p:cNvPr id="3" name="Content Placeholder 2"/>
          <p:cNvSpPr>
            <a:spLocks noGrp="1"/>
          </p:cNvSpPr>
          <p:nvPr>
            <p:ph sz="half" idx="2"/>
          </p:nvPr>
        </p:nvSpPr>
        <p:spPr/>
        <p:txBody>
          <a:bodyPr>
            <a:normAutofit fontScale="85000" lnSpcReduction="10000"/>
          </a:bodyPr>
          <a:lstStyle/>
          <a:p>
            <a:pPr marL="274320" indent="-274320" fontAlgn="auto">
              <a:spcBef>
                <a:spcPts val="580"/>
              </a:spcBef>
              <a:spcAft>
                <a:spcPts val="0"/>
              </a:spcAft>
              <a:buFont typeface="Wingdings 2"/>
              <a:buChar char=""/>
              <a:defRPr/>
            </a:pPr>
            <a:r>
              <a:rPr lang="en-US" dirty="0" smtClean="0"/>
              <a:t>1. Cool weather crops, such as lettuce and broccoli, are grown in northern states in the summer and in the southern states during the winter.</a:t>
            </a:r>
          </a:p>
          <a:p>
            <a:pPr marL="274320" indent="-274320" fontAlgn="auto">
              <a:spcBef>
                <a:spcPts val="580"/>
              </a:spcBef>
              <a:spcAft>
                <a:spcPts val="0"/>
              </a:spcAft>
              <a:buFont typeface="Wingdings 2"/>
              <a:buChar char=""/>
              <a:defRPr/>
            </a:pPr>
            <a:r>
              <a:rPr lang="en-US" dirty="0" smtClean="0"/>
              <a:t>2. Most warm weather vegetables are grown in California and Florida.</a:t>
            </a:r>
          </a:p>
          <a:p>
            <a:pPr marL="274320" indent="-274320" fontAlgn="auto">
              <a:spcBef>
                <a:spcPts val="580"/>
              </a:spcBef>
              <a:spcAft>
                <a:spcPts val="0"/>
              </a:spcAft>
              <a:buFont typeface="Wingdings 2"/>
              <a:buChar char=""/>
              <a:defRPr/>
            </a:pPr>
            <a:r>
              <a:rPr lang="en-US" dirty="0" smtClean="0"/>
              <a:t>3. Many vegetables consumed in the U.S. are imported from South America and Mexico</a:t>
            </a:r>
            <a:endParaRPr lang="en-US" dirty="0"/>
          </a:p>
        </p:txBody>
      </p:sp>
      <p:sp>
        <p:nvSpPr>
          <p:cNvPr id="24580" name="Content Placeholder 5"/>
          <p:cNvSpPr>
            <a:spLocks noGrp="1"/>
          </p:cNvSpPr>
          <p:nvPr>
            <p:ph sz="half" idx="4"/>
          </p:nvPr>
        </p:nvSpPr>
        <p:spPr/>
        <p:txBody>
          <a:bodyPr/>
          <a:lstStyle/>
          <a:p>
            <a:r>
              <a:rPr lang="en-US" smtClean="0"/>
              <a:t>Leading milk production states are California and Michigan</a:t>
            </a:r>
          </a:p>
        </p:txBody>
      </p:sp>
      <p:pic>
        <p:nvPicPr>
          <p:cNvPr id="24581" name="Picture 2" descr="http://www.foodspecialities.com/images/dairy-pics.gif"/>
          <p:cNvPicPr>
            <a:picLocks noChangeAspect="1" noChangeArrowheads="1"/>
          </p:cNvPicPr>
          <p:nvPr/>
        </p:nvPicPr>
        <p:blipFill>
          <a:blip r:embed="rId2"/>
          <a:srcRect/>
          <a:stretch>
            <a:fillRect/>
          </a:stretch>
        </p:blipFill>
        <p:spPr bwMode="auto">
          <a:xfrm>
            <a:off x="5562600" y="3581400"/>
            <a:ext cx="3000375" cy="30289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smtClean="0"/>
              <a:t>Meat</a:t>
            </a:r>
          </a:p>
        </p:txBody>
      </p:sp>
      <p:sp>
        <p:nvSpPr>
          <p:cNvPr id="3" name="Content Placeholder 2"/>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Char char=""/>
              <a:defRPr/>
            </a:pPr>
            <a:r>
              <a:rPr lang="en-US" dirty="0" smtClean="0"/>
              <a:t>Meat includes poultry, fish, beef, pork, and lamb.</a:t>
            </a:r>
          </a:p>
          <a:p>
            <a:pPr marL="274320" indent="-274320" fontAlgn="auto">
              <a:spcBef>
                <a:spcPts val="580"/>
              </a:spcBef>
              <a:spcAft>
                <a:spcPts val="0"/>
              </a:spcAft>
              <a:buFont typeface="Wingdings 2"/>
              <a:buChar char=""/>
              <a:defRPr/>
            </a:pPr>
            <a:r>
              <a:rPr lang="en-US" dirty="0" smtClean="0"/>
              <a:t>a. </a:t>
            </a:r>
            <a:r>
              <a:rPr lang="en-US" b="1" i="1" dirty="0" smtClean="0"/>
              <a:t>Poultry includes any domesticated birds grown for food.</a:t>
            </a:r>
          </a:p>
          <a:p>
            <a:pPr marL="548640" lvl="1" fontAlgn="auto">
              <a:spcBef>
                <a:spcPts val="370"/>
              </a:spcBef>
              <a:spcAft>
                <a:spcPts val="0"/>
              </a:spcAft>
              <a:buFont typeface="Wingdings 2"/>
              <a:buChar char=""/>
              <a:defRPr/>
            </a:pPr>
            <a:r>
              <a:rPr lang="en-US" dirty="0" smtClean="0"/>
              <a:t>(1) The most poplar poultry is chicken followed by turkey.</a:t>
            </a:r>
          </a:p>
          <a:p>
            <a:pPr marL="548640" lvl="1" fontAlgn="auto">
              <a:spcBef>
                <a:spcPts val="370"/>
              </a:spcBef>
              <a:spcAft>
                <a:spcPts val="0"/>
              </a:spcAft>
              <a:buFont typeface="Wingdings 2"/>
              <a:buChar char=""/>
              <a:defRPr/>
            </a:pPr>
            <a:r>
              <a:rPr lang="en-US" dirty="0" smtClean="0"/>
              <a:t>(2) Chickens also produce most of the eggs consumed in this country.</a:t>
            </a:r>
          </a:p>
          <a:p>
            <a:pPr marL="274320" indent="-274320" fontAlgn="auto">
              <a:spcBef>
                <a:spcPts val="580"/>
              </a:spcBef>
              <a:spcAft>
                <a:spcPts val="0"/>
              </a:spcAft>
              <a:buFont typeface="Wingdings 2"/>
              <a:buChar char=""/>
              <a:defRPr/>
            </a:pPr>
            <a:r>
              <a:rPr lang="en-US" dirty="0" smtClean="0"/>
              <a:t>b. </a:t>
            </a:r>
            <a:r>
              <a:rPr lang="en-US" b="1" i="1" dirty="0" smtClean="0"/>
              <a:t>Beef is meat from cattle. It is prepared into popular dishes like steak and hamburger.</a:t>
            </a:r>
          </a:p>
          <a:p>
            <a:pPr marL="274320" indent="-274320" fontAlgn="auto">
              <a:spcBef>
                <a:spcPts val="580"/>
              </a:spcBef>
              <a:spcAft>
                <a:spcPts val="0"/>
              </a:spcAft>
              <a:buFont typeface="Wingdings 2"/>
              <a:buChar char=""/>
              <a:defRPr/>
            </a:pPr>
            <a:r>
              <a:rPr lang="en-US" dirty="0" smtClean="0"/>
              <a:t>c. </a:t>
            </a:r>
            <a:r>
              <a:rPr lang="en-US" b="1" i="1" dirty="0" smtClean="0"/>
              <a:t>Pork is the meat of swine.</a:t>
            </a:r>
          </a:p>
          <a:p>
            <a:pPr marL="548640" lvl="1" fontAlgn="auto">
              <a:spcBef>
                <a:spcPts val="370"/>
              </a:spcBef>
              <a:spcAft>
                <a:spcPts val="0"/>
              </a:spcAft>
              <a:buFont typeface="Wingdings 2"/>
              <a:buChar char=""/>
              <a:defRPr/>
            </a:pPr>
            <a:r>
              <a:rPr lang="en-US" dirty="0" smtClean="0"/>
              <a:t>(1) </a:t>
            </a:r>
            <a:r>
              <a:rPr lang="en-US" b="1" i="1" dirty="0" smtClean="0"/>
              <a:t>Swine is the plural term used to define hogs and pigs.</a:t>
            </a:r>
          </a:p>
          <a:p>
            <a:pPr marL="548640" lvl="1" fontAlgn="auto">
              <a:spcBef>
                <a:spcPts val="370"/>
              </a:spcBef>
              <a:spcAft>
                <a:spcPts val="0"/>
              </a:spcAft>
              <a:buFont typeface="Wingdings 2"/>
              <a:buChar char=""/>
              <a:defRPr/>
            </a:pPr>
            <a:r>
              <a:rPr lang="en-US" dirty="0" smtClean="0"/>
              <a:t>(2) Pork chops and bacon are two popular forms of pork.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t>Meat</a:t>
            </a:r>
          </a:p>
        </p:txBody>
      </p:sp>
      <p:sp>
        <p:nvSpPr>
          <p:cNvPr id="3" name="Content Placeholder 2"/>
          <p:cNvSpPr>
            <a:spLocks noGrp="1"/>
          </p:cNvSpPr>
          <p:nvPr>
            <p:ph sz="quarter" idx="1"/>
          </p:nvPr>
        </p:nvSpPr>
        <p:spPr/>
        <p:txBody>
          <a:bodyPr>
            <a:normAutofit lnSpcReduction="10000"/>
          </a:bodyPr>
          <a:lstStyle/>
          <a:p>
            <a:pPr marL="274320" indent="-274320" fontAlgn="auto">
              <a:spcBef>
                <a:spcPts val="580"/>
              </a:spcBef>
              <a:spcAft>
                <a:spcPts val="0"/>
              </a:spcAft>
              <a:buFont typeface="Wingdings 2"/>
              <a:buChar char=""/>
              <a:defRPr/>
            </a:pPr>
            <a:r>
              <a:rPr lang="en-US" dirty="0" smtClean="0"/>
              <a:t>d. </a:t>
            </a:r>
            <a:r>
              <a:rPr lang="en-US" b="1" i="1" dirty="0" smtClean="0"/>
              <a:t>Aquaculture is the production of aquatic plants and animals for food.</a:t>
            </a:r>
          </a:p>
          <a:p>
            <a:pPr marL="548640" lvl="1" fontAlgn="auto">
              <a:spcBef>
                <a:spcPts val="370"/>
              </a:spcBef>
              <a:spcAft>
                <a:spcPts val="0"/>
              </a:spcAft>
              <a:buFont typeface="Wingdings 2"/>
              <a:buChar char=""/>
              <a:defRPr/>
            </a:pPr>
            <a:r>
              <a:rPr lang="en-US" dirty="0" smtClean="0"/>
              <a:t>(1) Fish are being farmed in oceans, streams, lakes, ponds, and raceways.</a:t>
            </a:r>
          </a:p>
          <a:p>
            <a:pPr marL="548640" lvl="1" fontAlgn="auto">
              <a:spcBef>
                <a:spcPts val="370"/>
              </a:spcBef>
              <a:spcAft>
                <a:spcPts val="0"/>
              </a:spcAft>
              <a:buFont typeface="Wingdings 2"/>
              <a:buChar char=""/>
              <a:defRPr/>
            </a:pPr>
            <a:r>
              <a:rPr lang="en-US" dirty="0" smtClean="0"/>
              <a:t>(2) Fish are harvested, processed, and prepared for the fresh or frozen market.</a:t>
            </a:r>
          </a:p>
          <a:p>
            <a:pPr marL="274320" indent="-274320" fontAlgn="auto">
              <a:spcBef>
                <a:spcPts val="580"/>
              </a:spcBef>
              <a:spcAft>
                <a:spcPts val="0"/>
              </a:spcAft>
              <a:buFont typeface="Wingdings 2"/>
              <a:buChar char=""/>
              <a:defRPr/>
            </a:pPr>
            <a:r>
              <a:rPr lang="en-US" dirty="0" smtClean="0"/>
              <a:t>e. </a:t>
            </a:r>
            <a:r>
              <a:rPr lang="en-US" b="1" i="1" dirty="0" smtClean="0"/>
              <a:t>Lamb refers to meat from a sheep that is less than a year old.</a:t>
            </a:r>
          </a:p>
          <a:p>
            <a:pPr marL="548640" lvl="1" fontAlgn="auto">
              <a:spcBef>
                <a:spcPts val="370"/>
              </a:spcBef>
              <a:spcAft>
                <a:spcPts val="0"/>
              </a:spcAft>
              <a:buFont typeface="Wingdings 2"/>
              <a:buChar char=""/>
              <a:defRPr/>
            </a:pPr>
            <a:r>
              <a:rPr lang="en-US" dirty="0" smtClean="0"/>
              <a:t>(1) </a:t>
            </a:r>
            <a:r>
              <a:rPr lang="en-US" b="1" i="1" dirty="0" smtClean="0"/>
              <a:t>Mutton refers to meat from a sheep that is over a year old.</a:t>
            </a:r>
          </a:p>
          <a:p>
            <a:pPr marL="548640" lvl="1" fontAlgn="auto">
              <a:spcBef>
                <a:spcPts val="370"/>
              </a:spcBef>
              <a:spcAft>
                <a:spcPts val="0"/>
              </a:spcAft>
              <a:buFont typeface="Wingdings 2"/>
              <a:buChar char=""/>
              <a:defRPr/>
            </a:pPr>
            <a:r>
              <a:rPr lang="en-US" dirty="0" smtClean="0"/>
              <a:t>(2) Compared to beef, chicken, and pork, Americans eat relatively little lamb and mutton.</a:t>
            </a:r>
          </a:p>
          <a:p>
            <a:pPr marL="274320" indent="-274320" fontAlgn="auto">
              <a:spcBef>
                <a:spcPts val="580"/>
              </a:spcBef>
              <a:spcAft>
                <a:spcPts val="0"/>
              </a:spcAft>
              <a:buFont typeface="Wingdings 2"/>
              <a:buChar char=""/>
              <a:defRPr/>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smtClean="0"/>
              <a:t>Nuts</a:t>
            </a:r>
          </a:p>
        </p:txBody>
      </p:sp>
      <p:sp>
        <p:nvSpPr>
          <p:cNvPr id="27650" name="Content Placeholder 2"/>
          <p:cNvSpPr>
            <a:spLocks noGrp="1"/>
          </p:cNvSpPr>
          <p:nvPr>
            <p:ph sz="quarter" idx="1"/>
          </p:nvPr>
        </p:nvSpPr>
        <p:spPr>
          <a:xfrm>
            <a:off x="914400" y="1447800"/>
            <a:ext cx="7772400" cy="3124200"/>
          </a:xfrm>
        </p:spPr>
        <p:txBody>
          <a:bodyPr/>
          <a:lstStyle/>
          <a:p>
            <a:r>
              <a:rPr lang="en-US" smtClean="0"/>
              <a:t>1. Each year in the United States 430,000 tons of nuts are produced.</a:t>
            </a:r>
          </a:p>
          <a:p>
            <a:r>
              <a:rPr lang="en-US" smtClean="0"/>
              <a:t>2. There are four major types of nuts with commercial importance—almonds, pecans, walnuts, and filberts.</a:t>
            </a:r>
          </a:p>
          <a:p>
            <a:r>
              <a:rPr lang="en-US" smtClean="0"/>
              <a:t>3. Nuts are removed from a tree by a machine that gently shakes the tree. The nuts are then picked up form the ground by a nut sweeper.</a:t>
            </a:r>
          </a:p>
        </p:txBody>
      </p:sp>
      <p:pic>
        <p:nvPicPr>
          <p:cNvPr id="27651" name="Picture 2" descr="http://trueslant.com/jennaweber/files/2009/07/nuts1240705690.jpg"/>
          <p:cNvPicPr>
            <a:picLocks noChangeAspect="1" noChangeArrowheads="1"/>
          </p:cNvPicPr>
          <p:nvPr/>
        </p:nvPicPr>
        <p:blipFill>
          <a:blip r:embed="rId2"/>
          <a:srcRect/>
          <a:stretch>
            <a:fillRect/>
          </a:stretch>
        </p:blipFill>
        <p:spPr bwMode="auto">
          <a:xfrm>
            <a:off x="6248400" y="4114800"/>
            <a:ext cx="2562225" cy="256222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t>Lets Review….</a:t>
            </a:r>
          </a:p>
        </p:txBody>
      </p:sp>
      <p:sp>
        <p:nvSpPr>
          <p:cNvPr id="28674" name="Content Placeholder 2"/>
          <p:cNvSpPr>
            <a:spLocks noGrp="1"/>
          </p:cNvSpPr>
          <p:nvPr>
            <p:ph sz="quarter" idx="1"/>
          </p:nvPr>
        </p:nvSpPr>
        <p:spPr/>
        <p:txBody>
          <a:bodyPr/>
          <a:lstStyle/>
          <a:p>
            <a:r>
              <a:rPr lang="en-US" smtClean="0"/>
              <a:t>What are the six broad agriculture products?</a:t>
            </a:r>
          </a:p>
          <a:p>
            <a:r>
              <a:rPr lang="en-US" smtClean="0"/>
              <a:t>What are some agricultural products grown in California?</a:t>
            </a:r>
          </a:p>
          <a:p>
            <a:r>
              <a:rPr lang="en-US" smtClean="0"/>
              <a:t>Lets think a little deeper….</a:t>
            </a:r>
          </a:p>
          <a:p>
            <a:pPr lvl="2"/>
            <a:r>
              <a:rPr lang="en-US" sz="3600" smtClean="0"/>
              <a:t>How does California agricultural play a vital role in the food products provided to society?</a:t>
            </a:r>
          </a:p>
          <a:p>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Agriculture Products used to make Clothing</a:t>
            </a:r>
            <a:endParaRPr lang="en-US" dirty="0"/>
          </a:p>
        </p:txBody>
      </p:sp>
      <p:sp>
        <p:nvSpPr>
          <p:cNvPr id="29698" name="Content Placeholder 2"/>
          <p:cNvSpPr>
            <a:spLocks noGrp="1"/>
          </p:cNvSpPr>
          <p:nvPr>
            <p:ph sz="quarter" idx="1"/>
          </p:nvPr>
        </p:nvSpPr>
        <p:spPr/>
        <p:txBody>
          <a:bodyPr/>
          <a:lstStyle/>
          <a:p>
            <a:r>
              <a:rPr lang="en-US" smtClean="0"/>
              <a:t>Clothing is made form natural and synthetic fibers. A </a:t>
            </a:r>
            <a:r>
              <a:rPr lang="en-US" b="1" i="1" smtClean="0"/>
              <a:t>natural fiber is from a plant or animal.</a:t>
            </a:r>
          </a:p>
          <a:p>
            <a:r>
              <a:rPr lang="en-US" b="1" i="1" smtClean="0"/>
              <a:t>Synthetic fibers are manufactured from petroleum and other substances.</a:t>
            </a:r>
          </a:p>
          <a:p>
            <a:endParaRPr lang="en-US" b="1" i="1" smtClean="0"/>
          </a:p>
          <a:p>
            <a:pPr>
              <a:buFont typeface="Wingdings 2" pitchFamily="18" charset="2"/>
              <a:buNone/>
            </a:pPr>
            <a:endParaRPr lang="en-US" b="1" i="1" smtClean="0"/>
          </a:p>
          <a:p>
            <a:r>
              <a:rPr lang="en-US" smtClean="0"/>
              <a:t>A. Cotton is a shrub-like plant</a:t>
            </a:r>
          </a:p>
          <a:p>
            <a:r>
              <a:rPr lang="en-US" smtClean="0"/>
              <a:t>1. Leading states in the production of cotton are California, Texas, Arizona.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smtClean="0"/>
              <a:t>Clothing….</a:t>
            </a:r>
          </a:p>
        </p:txBody>
      </p:sp>
      <p:sp>
        <p:nvSpPr>
          <p:cNvPr id="30722" name="Content Placeholder 2"/>
          <p:cNvSpPr>
            <a:spLocks noGrp="1"/>
          </p:cNvSpPr>
          <p:nvPr>
            <p:ph sz="quarter" idx="1"/>
          </p:nvPr>
        </p:nvSpPr>
        <p:spPr/>
        <p:txBody>
          <a:bodyPr/>
          <a:lstStyle/>
          <a:p>
            <a:r>
              <a:rPr lang="en-US" smtClean="0"/>
              <a:t>The flax plant produces fibers used in making a high quality cloth called linen.</a:t>
            </a:r>
          </a:p>
          <a:p>
            <a:r>
              <a:rPr lang="en-US" smtClean="0"/>
              <a:t>The seeds of the flax plant are pressed for linseed oil. This oil is used in making paints and varnishes.</a:t>
            </a:r>
          </a:p>
          <a:p>
            <a:r>
              <a:rPr lang="en-US" smtClean="0"/>
              <a:t>Wool and fur are two animal fibers used in making clothing.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fontAlgn="auto">
              <a:spcAft>
                <a:spcPts val="0"/>
              </a:spcAft>
              <a:defRPr/>
            </a:pPr>
            <a:r>
              <a:rPr lang="en-US" dirty="0" smtClean="0"/>
              <a:t>How is Agriculture Important to Society?</a:t>
            </a:r>
            <a:endParaRPr lang="en-US" dirty="0"/>
          </a:p>
        </p:txBody>
      </p:sp>
      <p:pic>
        <p:nvPicPr>
          <p:cNvPr id="14338" name="Picture 2" descr="C:\Users\Faye\AppData\Local\Microsoft\Windows\Temporary Internet Files\Content.IE5\KTT1VOQ1\MP900384694[1].jpg"/>
          <p:cNvPicPr>
            <a:picLocks noGrp="1" noChangeAspect="1" noChangeArrowheads="1"/>
          </p:cNvPicPr>
          <p:nvPr>
            <p:ph sz="quarter" idx="1"/>
          </p:nvPr>
        </p:nvPicPr>
        <p:blipFill>
          <a:blip r:embed="rId2"/>
          <a:srcRect/>
          <a:stretch>
            <a:fillRect/>
          </a:stretch>
        </p:blipFill>
        <p:spPr>
          <a:xfrm>
            <a:off x="762000" y="1447800"/>
            <a:ext cx="2090738" cy="2925763"/>
          </a:xfrm>
        </p:spPr>
      </p:pic>
      <p:pic>
        <p:nvPicPr>
          <p:cNvPr id="14339" name="Picture 4" descr="C:\Users\Faye\AppData\Local\Microsoft\Windows\Temporary Internet Files\Content.IE5\F7MSMFS7\MP900402747[1].jpg"/>
          <p:cNvPicPr>
            <a:picLocks noChangeAspect="1" noChangeArrowheads="1"/>
          </p:cNvPicPr>
          <p:nvPr/>
        </p:nvPicPr>
        <p:blipFill>
          <a:blip r:embed="rId3"/>
          <a:srcRect/>
          <a:stretch>
            <a:fillRect/>
          </a:stretch>
        </p:blipFill>
        <p:spPr bwMode="auto">
          <a:xfrm>
            <a:off x="4648200" y="1752600"/>
            <a:ext cx="2941638" cy="1960563"/>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Agriculture products used to create shelters</a:t>
            </a:r>
            <a:endParaRPr lang="en-US" dirty="0"/>
          </a:p>
        </p:txBody>
      </p:sp>
      <p:sp>
        <p:nvSpPr>
          <p:cNvPr id="3" name="Content Placeholder 2"/>
          <p:cNvSpPr>
            <a:spLocks noGrp="1"/>
          </p:cNvSpPr>
          <p:nvPr>
            <p:ph sz="quarter" idx="1"/>
          </p:nvPr>
        </p:nvSpPr>
        <p:spPr/>
        <p:txBody>
          <a:bodyPr>
            <a:normAutofit fontScale="92500" lnSpcReduction="10000"/>
          </a:bodyPr>
          <a:lstStyle/>
          <a:p>
            <a:pPr marL="274320" indent="-274320" fontAlgn="auto">
              <a:spcBef>
                <a:spcPts val="580"/>
              </a:spcBef>
              <a:spcAft>
                <a:spcPts val="0"/>
              </a:spcAft>
              <a:buFont typeface="Wingdings 2"/>
              <a:buChar char=""/>
              <a:defRPr/>
            </a:pPr>
            <a:r>
              <a:rPr lang="en-US" b="1" i="1" dirty="0" smtClean="0"/>
              <a:t>Forestry is the science of planting, caring for, and harvesting trees.  In the United States </a:t>
            </a:r>
            <a:r>
              <a:rPr lang="en-US" dirty="0" smtClean="0"/>
              <a:t>there are 736.7 million acres of forest land. Forestry products are made into many kinds of lumber, plywood, particle board, veneer, and paper. These products are used in many ways—shelter being the most important.</a:t>
            </a:r>
          </a:p>
          <a:p>
            <a:pPr marL="274320" indent="-274320" fontAlgn="auto">
              <a:spcBef>
                <a:spcPts val="580"/>
              </a:spcBef>
              <a:spcAft>
                <a:spcPts val="0"/>
              </a:spcAft>
              <a:buFont typeface="Wingdings 2"/>
              <a:buChar char=""/>
              <a:defRPr/>
            </a:pPr>
            <a:r>
              <a:rPr lang="en-US" dirty="0" smtClean="0"/>
              <a:t>A. Forestry products are grouped by the types of trees harvested. The two major types of trees are hardwood and softwood.</a:t>
            </a:r>
          </a:p>
          <a:p>
            <a:pPr marL="274320" indent="-274320" fontAlgn="auto">
              <a:spcBef>
                <a:spcPts val="580"/>
              </a:spcBef>
              <a:spcAft>
                <a:spcPts val="0"/>
              </a:spcAft>
              <a:buFont typeface="Wingdings 2"/>
              <a:buChar char=""/>
              <a:defRPr/>
            </a:pPr>
            <a:r>
              <a:rPr lang="en-US" dirty="0" smtClean="0"/>
              <a:t>1. Hardwood trees are deciduous trees. A </a:t>
            </a:r>
            <a:r>
              <a:rPr lang="en-US" b="1" i="1" dirty="0" smtClean="0"/>
              <a:t>deciduous tree sheds its leaves in the winter.</a:t>
            </a:r>
          </a:p>
          <a:p>
            <a:pPr marL="274320" indent="-274320" fontAlgn="auto">
              <a:spcBef>
                <a:spcPts val="580"/>
              </a:spcBef>
              <a:spcAft>
                <a:spcPts val="0"/>
              </a:spcAft>
              <a:buFont typeface="Wingdings 2"/>
              <a:buChar char=""/>
              <a:defRPr/>
            </a:pPr>
            <a:r>
              <a:rPr lang="en-US" dirty="0" smtClean="0"/>
              <a:t>2. Softwood trees are conifers. </a:t>
            </a:r>
            <a:r>
              <a:rPr lang="en-US" b="1" i="1" dirty="0" smtClean="0"/>
              <a:t>Conifers are evergreen trees that usually have cones and </a:t>
            </a:r>
            <a:r>
              <a:rPr lang="en-US" dirty="0" smtClean="0"/>
              <a:t>needles instead of leaves.</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4"/>
          <p:cNvSpPr>
            <a:spLocks noGrp="1"/>
          </p:cNvSpPr>
          <p:nvPr>
            <p:ph type="title"/>
          </p:nvPr>
        </p:nvSpPr>
        <p:spPr/>
        <p:txBody>
          <a:bodyPr/>
          <a:lstStyle/>
          <a:p>
            <a:r>
              <a:rPr lang="en-US" smtClean="0"/>
              <a:t>Trees….</a:t>
            </a:r>
          </a:p>
        </p:txBody>
      </p:sp>
      <p:sp>
        <p:nvSpPr>
          <p:cNvPr id="6" name="Text Placeholder 5"/>
          <p:cNvSpPr>
            <a:spLocks noGrp="1"/>
          </p:cNvSpPr>
          <p:nvPr>
            <p:ph type="body" idx="1"/>
          </p:nvPr>
        </p:nvSpPr>
        <p:spPr/>
        <p:txBody>
          <a:bodyPr/>
          <a:lstStyle/>
          <a:p>
            <a:pPr fontAlgn="auto">
              <a:spcBef>
                <a:spcPts val="580"/>
              </a:spcBef>
              <a:spcAft>
                <a:spcPts val="0"/>
              </a:spcAft>
              <a:buFont typeface="Wingdings 2"/>
              <a:buNone/>
              <a:defRPr/>
            </a:pPr>
            <a:r>
              <a:rPr lang="en-US" dirty="0" smtClean="0"/>
              <a:t>Deciduous</a:t>
            </a:r>
            <a:endParaRPr lang="en-US" dirty="0"/>
          </a:p>
        </p:txBody>
      </p:sp>
      <p:sp>
        <p:nvSpPr>
          <p:cNvPr id="8" name="Text Placeholder 7"/>
          <p:cNvSpPr>
            <a:spLocks noGrp="1"/>
          </p:cNvSpPr>
          <p:nvPr>
            <p:ph type="body" sz="half" idx="3"/>
          </p:nvPr>
        </p:nvSpPr>
        <p:spPr/>
        <p:txBody>
          <a:bodyPr/>
          <a:lstStyle/>
          <a:p>
            <a:pPr fontAlgn="auto">
              <a:spcBef>
                <a:spcPts val="580"/>
              </a:spcBef>
              <a:spcAft>
                <a:spcPts val="0"/>
              </a:spcAft>
              <a:buFont typeface="Wingdings 2"/>
              <a:buNone/>
              <a:defRPr/>
            </a:pPr>
            <a:r>
              <a:rPr lang="en-US" dirty="0" smtClean="0"/>
              <a:t>Conifers</a:t>
            </a:r>
            <a:endParaRPr lang="en-US" dirty="0"/>
          </a:p>
        </p:txBody>
      </p:sp>
      <p:pic>
        <p:nvPicPr>
          <p:cNvPr id="32772" name="Picture 2" descr="http://www.bigtreesupply.com/modules/articles/images/content/1242168763.jpg"/>
          <p:cNvPicPr>
            <a:picLocks noChangeAspect="1" noChangeArrowheads="1"/>
          </p:cNvPicPr>
          <p:nvPr/>
        </p:nvPicPr>
        <p:blipFill>
          <a:blip r:embed="rId2"/>
          <a:srcRect/>
          <a:stretch>
            <a:fillRect/>
          </a:stretch>
        </p:blipFill>
        <p:spPr bwMode="auto">
          <a:xfrm>
            <a:off x="609600" y="2590800"/>
            <a:ext cx="2703513" cy="3600450"/>
          </a:xfrm>
          <a:prstGeom prst="rect">
            <a:avLst/>
          </a:prstGeom>
          <a:noFill/>
          <a:ln w="9525">
            <a:noFill/>
            <a:miter lim="800000"/>
            <a:headEnd/>
            <a:tailEnd/>
          </a:ln>
        </p:spPr>
      </p:pic>
      <p:pic>
        <p:nvPicPr>
          <p:cNvPr id="32773" name="Picture 4" descr="http://bandstrees.com/600/doug2.JPG"/>
          <p:cNvPicPr>
            <a:picLocks noChangeAspect="1" noChangeArrowheads="1"/>
          </p:cNvPicPr>
          <p:nvPr/>
        </p:nvPicPr>
        <p:blipFill>
          <a:blip r:embed="rId3"/>
          <a:srcRect/>
          <a:stretch>
            <a:fillRect/>
          </a:stretch>
        </p:blipFill>
        <p:spPr bwMode="auto">
          <a:xfrm>
            <a:off x="5257800" y="2438400"/>
            <a:ext cx="2628900" cy="3505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6"/>
          <p:cNvSpPr>
            <a:spLocks noGrp="1"/>
          </p:cNvSpPr>
          <p:nvPr>
            <p:ph type="title"/>
          </p:nvPr>
        </p:nvSpPr>
        <p:spPr/>
        <p:txBody>
          <a:bodyPr/>
          <a:lstStyle/>
          <a:p>
            <a:r>
              <a:rPr lang="en-US" smtClean="0"/>
              <a:t>One More Review…</a:t>
            </a:r>
          </a:p>
        </p:txBody>
      </p:sp>
      <p:sp>
        <p:nvSpPr>
          <p:cNvPr id="33794" name="Content Placeholder 7"/>
          <p:cNvSpPr>
            <a:spLocks noGrp="1"/>
          </p:cNvSpPr>
          <p:nvPr>
            <p:ph sz="quarter" idx="1"/>
          </p:nvPr>
        </p:nvSpPr>
        <p:spPr/>
        <p:txBody>
          <a:bodyPr/>
          <a:lstStyle/>
          <a:p>
            <a:r>
              <a:rPr lang="en-US" smtClean="0"/>
              <a:t>Clothing can be made from what two types of fiber?</a:t>
            </a:r>
          </a:p>
          <a:p>
            <a:r>
              <a:rPr lang="en-US" smtClean="0"/>
              <a:t>What is an example of a natural fiber?</a:t>
            </a:r>
          </a:p>
          <a:p>
            <a:r>
              <a:rPr lang="en-US" smtClean="0"/>
              <a:t>Define Forestry</a:t>
            </a:r>
          </a:p>
          <a:p>
            <a:r>
              <a:rPr lang="en-US" smtClean="0"/>
              <a:t>What are the two types of trees and their differences?</a:t>
            </a:r>
          </a:p>
          <a:p>
            <a:endParaRPr lang="en-US" smtClean="0"/>
          </a:p>
          <a:p>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r>
              <a:rPr lang="en-US" smtClean="0"/>
              <a:t>Topics to Consider……..</a:t>
            </a:r>
          </a:p>
        </p:txBody>
      </p:sp>
      <p:sp>
        <p:nvSpPr>
          <p:cNvPr id="15362" name="Content Placeholder 2"/>
          <p:cNvSpPr>
            <a:spLocks noGrp="1"/>
          </p:cNvSpPr>
          <p:nvPr>
            <p:ph sz="quarter" idx="1"/>
          </p:nvPr>
        </p:nvSpPr>
        <p:spPr/>
        <p:txBody>
          <a:bodyPr/>
          <a:lstStyle/>
          <a:p>
            <a:r>
              <a:rPr lang="en-US" smtClean="0"/>
              <a:t>1. Define quality of life.</a:t>
            </a:r>
          </a:p>
          <a:p>
            <a:r>
              <a:rPr lang="en-US" smtClean="0"/>
              <a:t>2. Discuss modern agriculture’s role in basic human nutrition.</a:t>
            </a:r>
          </a:p>
          <a:p>
            <a:r>
              <a:rPr lang="en-US" smtClean="0"/>
              <a:t>3. List agricultural products used to provide food.</a:t>
            </a:r>
          </a:p>
          <a:p>
            <a:r>
              <a:rPr lang="en-US" smtClean="0"/>
              <a:t>4. Identify agricultural products used to provide clothing.</a:t>
            </a:r>
          </a:p>
          <a:p>
            <a:r>
              <a:rPr lang="en-US" smtClean="0"/>
              <a:t>5. Identify agricultural products used to provide human shelter.</a:t>
            </a:r>
          </a:p>
          <a:p>
            <a:endParaRPr lang="en-US" smtClean="0"/>
          </a:p>
          <a:p>
            <a:r>
              <a:rPr lang="en-US" i="1" smtClean="0"/>
              <a:t>So Agriculture’s importance to society affects our quality of life, our nutrition, our food, clothing, and where we live.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algn="ctr"/>
            <a:r>
              <a:rPr lang="en-US" smtClean="0"/>
              <a:t>Quality of Life</a:t>
            </a:r>
          </a:p>
        </p:txBody>
      </p:sp>
      <p:sp>
        <p:nvSpPr>
          <p:cNvPr id="16386" name="Content Placeholder 2"/>
          <p:cNvSpPr>
            <a:spLocks noGrp="1"/>
          </p:cNvSpPr>
          <p:nvPr>
            <p:ph sz="quarter" idx="1"/>
          </p:nvPr>
        </p:nvSpPr>
        <p:spPr>
          <a:xfrm>
            <a:off x="914400" y="1447800"/>
            <a:ext cx="3749675" cy="4572000"/>
          </a:xfrm>
        </p:spPr>
        <p:txBody>
          <a:bodyPr/>
          <a:lstStyle/>
          <a:p>
            <a:r>
              <a:rPr lang="en-US" smtClean="0"/>
              <a:t>What is meant by quality of life?</a:t>
            </a:r>
          </a:p>
          <a:p>
            <a:pPr lvl="1"/>
            <a:r>
              <a:rPr lang="en-US" smtClean="0"/>
              <a:t>A. </a:t>
            </a:r>
            <a:r>
              <a:rPr lang="en-US" b="1" i="1" smtClean="0"/>
              <a:t>Quality of life includes adequate supplies of basic needs like food, clothing, and shelter.</a:t>
            </a:r>
          </a:p>
          <a:p>
            <a:pPr lvl="1"/>
            <a:r>
              <a:rPr lang="en-US" smtClean="0"/>
              <a:t>B. Agriculture provides food, clothing, and shelter. It helps people to enjoy a higher quality  of life.</a:t>
            </a:r>
          </a:p>
        </p:txBody>
      </p:sp>
      <p:pic>
        <p:nvPicPr>
          <p:cNvPr id="16387" name="Picture 2" descr="http://static.howstuffworks.com/gif/conservation-agriculture-1.jpg"/>
          <p:cNvPicPr>
            <a:picLocks noChangeAspect="1" noChangeArrowheads="1"/>
          </p:cNvPicPr>
          <p:nvPr/>
        </p:nvPicPr>
        <p:blipFill>
          <a:blip r:embed="rId2"/>
          <a:srcRect/>
          <a:stretch>
            <a:fillRect/>
          </a:stretch>
        </p:blipFill>
        <p:spPr bwMode="auto">
          <a:xfrm>
            <a:off x="4953000" y="2743200"/>
            <a:ext cx="3810000" cy="2857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mtClean="0"/>
              <a:t>Quality of Life</a:t>
            </a:r>
          </a:p>
        </p:txBody>
      </p:sp>
      <p:sp>
        <p:nvSpPr>
          <p:cNvPr id="17410" name="Content Placeholder 2"/>
          <p:cNvSpPr>
            <a:spLocks noGrp="1"/>
          </p:cNvSpPr>
          <p:nvPr>
            <p:ph sz="quarter" idx="1"/>
          </p:nvPr>
        </p:nvSpPr>
        <p:spPr/>
        <p:txBody>
          <a:bodyPr/>
          <a:lstStyle/>
          <a:p>
            <a:r>
              <a:rPr lang="en-US" sz="2000" smtClean="0"/>
              <a:t>The U.S. is a strong nation that produces an abundance of food, fibers for clothing, and material for the construction of homes.</a:t>
            </a:r>
          </a:p>
          <a:p>
            <a:r>
              <a:rPr lang="en-US" sz="2000" smtClean="0"/>
              <a:t>Americans spend only 11% of their total income on food. This compares to 70% in other countries.</a:t>
            </a:r>
          </a:p>
          <a:p>
            <a:r>
              <a:rPr lang="en-US" sz="2000" smtClean="0"/>
              <a:t>This allows for more money to be spent on clothing, housing, and entertainment.</a:t>
            </a:r>
          </a:p>
          <a:p>
            <a:r>
              <a:rPr lang="en-US" sz="2000" smtClean="0"/>
              <a:t>Agriculture helps meet our needs and the needs of millions of people in other countries.</a:t>
            </a:r>
          </a:p>
          <a:p>
            <a:pPr>
              <a:buFont typeface="Wingdings 2" pitchFamily="18" charset="2"/>
              <a:buNone/>
            </a:pPr>
            <a:endParaRPr lang="en-US" sz="2000" smtClean="0"/>
          </a:p>
          <a:p>
            <a:pPr>
              <a:buFont typeface="Wingdings 2" pitchFamily="18" charset="2"/>
              <a:buNone/>
            </a:pPr>
            <a:endParaRPr lang="en-US" sz="2000" smtClean="0"/>
          </a:p>
          <a:p>
            <a:r>
              <a:rPr lang="en-US" sz="2000" smtClean="0"/>
              <a:t>Agriculture provides jobs for more people than any other industry in the United States.</a:t>
            </a:r>
          </a:p>
          <a:p>
            <a:r>
              <a:rPr lang="en-US" sz="2000" smtClean="0"/>
              <a:t>Approximately 16 out of every 100 people in the U.S. work in agriculture.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p:txBody>
          <a:bodyPr/>
          <a:lstStyle/>
          <a:p>
            <a:r>
              <a:rPr lang="en-US" smtClean="0"/>
              <a:t>Quality of Life</a:t>
            </a:r>
          </a:p>
        </p:txBody>
      </p:sp>
      <p:sp>
        <p:nvSpPr>
          <p:cNvPr id="38915" name="Rectangle 3"/>
          <p:cNvSpPr>
            <a:spLocks noGrp="1"/>
          </p:cNvSpPr>
          <p:nvPr>
            <p:ph type="body" idx="1"/>
          </p:nvPr>
        </p:nvSpPr>
        <p:spPr/>
        <p:txBody>
          <a:bodyPr/>
          <a:lstStyle/>
          <a:p>
            <a:r>
              <a:rPr lang="en-US" sz="2000" b="1" i="1" smtClean="0"/>
              <a:t>International trade is buying and selling commodities by two or more nations.</a:t>
            </a:r>
          </a:p>
          <a:p>
            <a:r>
              <a:rPr lang="en-US" sz="2000" smtClean="0"/>
              <a:t>Goods sold to or in another country are </a:t>
            </a:r>
            <a:r>
              <a:rPr lang="en-US" sz="2000" b="1" i="1" smtClean="0"/>
              <a:t>exports. Examples of agriculture exports are</a:t>
            </a:r>
          </a:p>
          <a:p>
            <a:r>
              <a:rPr lang="en-US" sz="2000" smtClean="0"/>
              <a:t>corn, rice, soybeans, wheat, poultry, and cotton.</a:t>
            </a:r>
          </a:p>
          <a:p>
            <a:r>
              <a:rPr lang="en-US" sz="2000" b="1" i="1" smtClean="0"/>
              <a:t>Imports are products bought from another nation. Imports include bananas, cocoa,</a:t>
            </a:r>
          </a:p>
          <a:p>
            <a:r>
              <a:rPr lang="en-US" sz="2000" smtClean="0"/>
              <a:t>vanilla, shrimp, and coffee.</a:t>
            </a:r>
          </a:p>
          <a:p>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r>
              <a:rPr lang="en-US" smtClean="0"/>
              <a:t>Lets Review…..</a:t>
            </a:r>
          </a:p>
        </p:txBody>
      </p:sp>
      <p:sp>
        <p:nvSpPr>
          <p:cNvPr id="18434" name="Content Placeholder 2"/>
          <p:cNvSpPr>
            <a:spLocks noGrp="1"/>
          </p:cNvSpPr>
          <p:nvPr>
            <p:ph sz="quarter" idx="1"/>
          </p:nvPr>
        </p:nvSpPr>
        <p:spPr/>
        <p:txBody>
          <a:bodyPr/>
          <a:lstStyle/>
          <a:p>
            <a:r>
              <a:rPr lang="en-US" smtClean="0"/>
              <a:t>What percent of income do Americans spend on food?</a:t>
            </a:r>
          </a:p>
          <a:p>
            <a:r>
              <a:rPr lang="en-US" smtClean="0"/>
              <a:t>What is international trade?</a:t>
            </a:r>
          </a:p>
          <a:p>
            <a:r>
              <a:rPr lang="en-US" smtClean="0"/>
              <a:t>Explain the difference between imports and exports?  Provide an example of each</a:t>
            </a:r>
          </a:p>
          <a:p>
            <a:r>
              <a:rPr lang="en-US" smtClean="0"/>
              <a:t>What industry provides the most jobs to people in the United States?</a:t>
            </a:r>
          </a:p>
          <a:p>
            <a:r>
              <a:rPr lang="en-US" smtClean="0"/>
              <a:t>What is included in the meaning of Quality of Life?</a:t>
            </a:r>
          </a:p>
          <a:p>
            <a:endParaRPr lang="en-US" smtClean="0"/>
          </a:p>
          <a:p>
            <a:endParaRPr lang="en-US"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Agriculture’s Role in Human Nutrition</a:t>
            </a:r>
            <a:endParaRPr lang="en-US" dirty="0"/>
          </a:p>
        </p:txBody>
      </p:sp>
      <p:sp>
        <p:nvSpPr>
          <p:cNvPr id="19458" name="Content Placeholder 2"/>
          <p:cNvSpPr>
            <a:spLocks noGrp="1"/>
          </p:cNvSpPr>
          <p:nvPr>
            <p:ph sz="quarter" idx="1"/>
          </p:nvPr>
        </p:nvSpPr>
        <p:spPr/>
        <p:txBody>
          <a:bodyPr/>
          <a:lstStyle/>
          <a:p>
            <a:r>
              <a:rPr lang="en-US" smtClean="0"/>
              <a:t>Today, one American farmer feeds over 130 people.</a:t>
            </a:r>
          </a:p>
          <a:p>
            <a:r>
              <a:rPr lang="en-US" smtClean="0"/>
              <a:t>Consumers have a year-round wide selection of agricultural products at the local grocery store. Even with all of the nutritious food available, most consumers do not make the right choices. Americans consume foods that are high in fat, salt, and sugar.</a:t>
            </a:r>
          </a:p>
          <a:p>
            <a:r>
              <a:rPr lang="en-US" smtClean="0"/>
              <a:t>The United States Department of Agriculture developed the  </a:t>
            </a:r>
            <a:r>
              <a:rPr lang="en-US" b="1" i="1" smtClean="0"/>
              <a:t>Food Guide Pyramid-a tool to help people make healthy eating choices.</a:t>
            </a:r>
            <a:endParaRPr lang="en-US"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http://medicalimages.allrefer.com/large/food-guide-pyramid.jpg"/>
          <p:cNvPicPr>
            <a:picLocks noChangeAspect="1" noChangeArrowheads="1"/>
          </p:cNvPicPr>
          <p:nvPr/>
        </p:nvPicPr>
        <p:blipFill>
          <a:blip r:embed="rId2"/>
          <a:srcRect/>
          <a:stretch>
            <a:fillRect/>
          </a:stretch>
        </p:blipFill>
        <p:spPr bwMode="auto">
          <a:xfrm>
            <a:off x="1295400" y="898525"/>
            <a:ext cx="6553200" cy="524351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50</TotalTime>
  <Words>1067</Words>
  <Application>Microsoft Office PowerPoint</Application>
  <PresentationFormat>On-screen Show (4:3)</PresentationFormat>
  <Paragraphs>111</Paragraphs>
  <Slides>22</Slides>
  <Notes>0</Notes>
  <HiddenSlides>0</HiddenSlides>
  <MMClips>0</MMClips>
  <ScaleCrop>false</ScaleCrop>
  <HeadingPairs>
    <vt:vector size="6" baseType="variant">
      <vt:variant>
        <vt:lpstr>Fonts Used</vt:lpstr>
      </vt:variant>
      <vt:variant>
        <vt:i4>5</vt:i4>
      </vt:variant>
      <vt:variant>
        <vt:lpstr>Design Template</vt:lpstr>
      </vt:variant>
      <vt:variant>
        <vt:i4>5</vt:i4>
      </vt:variant>
      <vt:variant>
        <vt:lpstr>Slide Titles</vt:lpstr>
      </vt:variant>
      <vt:variant>
        <vt:i4>22</vt:i4>
      </vt:variant>
    </vt:vector>
  </HeadingPairs>
  <TitlesOfParts>
    <vt:vector size="32" baseType="lpstr">
      <vt:lpstr>Perpetua</vt:lpstr>
      <vt:lpstr>Arial</vt:lpstr>
      <vt:lpstr>Franklin Gothic Book</vt:lpstr>
      <vt:lpstr>Wingdings 2</vt:lpstr>
      <vt:lpstr>Calibri</vt:lpstr>
      <vt:lpstr>Equity</vt:lpstr>
      <vt:lpstr>Equity</vt:lpstr>
      <vt:lpstr>Equity</vt:lpstr>
      <vt:lpstr>Equity</vt:lpstr>
      <vt:lpstr>Equity</vt:lpstr>
      <vt:lpstr>Understanding the Importance of Agriculture to Society</vt:lpstr>
      <vt:lpstr>How is Agriculture Important to Society?</vt:lpstr>
      <vt:lpstr>Topics to Consider……..</vt:lpstr>
      <vt:lpstr>Quality of Life</vt:lpstr>
      <vt:lpstr>Quality of Life</vt:lpstr>
      <vt:lpstr>Quality of Life</vt:lpstr>
      <vt:lpstr>Lets Review…..</vt:lpstr>
      <vt:lpstr>Agriculture’s Role in Human Nutrition</vt:lpstr>
      <vt:lpstr>Slide 9</vt:lpstr>
      <vt:lpstr>Agriculture Products used to Provide Food</vt:lpstr>
      <vt:lpstr>Grains</vt:lpstr>
      <vt:lpstr>Fruit</vt:lpstr>
      <vt:lpstr>Slide 13</vt:lpstr>
      <vt:lpstr>Meat</vt:lpstr>
      <vt:lpstr>Meat</vt:lpstr>
      <vt:lpstr>Nuts</vt:lpstr>
      <vt:lpstr>Lets Review….</vt:lpstr>
      <vt:lpstr>Agriculture Products used to make Clothing</vt:lpstr>
      <vt:lpstr>Clothing….</vt:lpstr>
      <vt:lpstr>Agriculture products used to create shelters</vt:lpstr>
      <vt:lpstr>Trees….</vt:lpstr>
      <vt:lpstr>One More Review…</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Importance of Agriculture to Society</dc:title>
  <dc:creator>Faye</dc:creator>
  <cp:lastModifiedBy>janderson</cp:lastModifiedBy>
  <cp:revision>6</cp:revision>
  <dcterms:created xsi:type="dcterms:W3CDTF">2010-08-13T23:03:33Z</dcterms:created>
  <dcterms:modified xsi:type="dcterms:W3CDTF">2010-08-19T20:35:35Z</dcterms:modified>
</cp:coreProperties>
</file>